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8"/>
  </p:handoutMasterIdLst>
  <p:sldIdLst>
    <p:sldId id="256" r:id="rId3"/>
    <p:sldId id="267" r:id="rId5"/>
    <p:sldId id="291" r:id="rId6"/>
    <p:sldId id="292" r:id="rId7"/>
    <p:sldId id="293" r:id="rId8"/>
    <p:sldId id="315" r:id="rId9"/>
    <p:sldId id="294" r:id="rId10"/>
    <p:sldId id="316" r:id="rId11"/>
    <p:sldId id="318" r:id="rId12"/>
    <p:sldId id="321" r:id="rId13"/>
    <p:sldId id="322" r:id="rId14"/>
    <p:sldId id="323" r:id="rId15"/>
    <p:sldId id="273" r:id="rId16"/>
    <p:sldId id="260" r:id="rId17"/>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B198"/>
    <a:srgbClr val="74CEBB"/>
    <a:srgbClr val="B8E6DC"/>
    <a:srgbClr val="2B7D6B"/>
    <a:srgbClr val="3030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586"/>
    <p:restoredTop sz="77142"/>
  </p:normalViewPr>
  <p:slideViewPr>
    <p:cSldViewPr snapToGrid="0" showGuides="1">
      <p:cViewPr varScale="1">
        <p:scale>
          <a:sx n="58" d="100"/>
          <a:sy n="58" d="100"/>
        </p:scale>
        <p:origin x="912" y="42"/>
      </p:cViewPr>
      <p:guideLst>
        <p:guide orient="horz" pos="1956"/>
        <p:guide pos="3840"/>
      </p:guideLst>
    </p:cSldViewPr>
  </p:slideViewPr>
  <p:outlineViewPr>
    <p:cViewPr>
      <p:scale>
        <a:sx n="33" d="100"/>
        <a:sy n="33" d="100"/>
      </p:scale>
      <p:origin x="0" y="0"/>
    </p:cViewPr>
  </p:outlineViewPr>
  <p:notesTextViewPr>
    <p:cViewPr>
      <p:scale>
        <a:sx n="1" d="1"/>
        <a:sy n="1" d="1"/>
      </p:scale>
      <p:origin x="0" y="0"/>
    </p:cViewPr>
  </p:notesTextViewPr>
  <p:sorterViewPr showFormatting="0">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fld id="{D795A747-8555-4E19-AB85-A3E1B43E6E4B}" type="slidenum">
              <a:rPr kumimoji="0" lang="zh-CN" altLang="en-US" sz="1200" b="0" i="0" u="none" strike="noStrike" kern="1200" cap="none" spc="0" normalizeH="0" baseline="0" noProof="0" smtClean="0">
                <a:ln>
                  <a:noFill/>
                </a:ln>
                <a:solidFill>
                  <a:schemeClr val="tx1"/>
                </a:solidFill>
                <a:effectLst/>
                <a:uLnTx/>
                <a:uFillTx/>
                <a:latin typeface="+mn-lt"/>
                <a:ea typeface="+mn-ea"/>
                <a:cs typeface="+mn-cs"/>
              </a:rPr>
            </a:fld>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幻灯片图像占位符 1"/>
          <p:cNvSpPr>
            <a:spLocks noGrp="1" noRot="1" noChangeAspect="1" noTextEdit="1"/>
          </p:cNvSpPr>
          <p:nvPr>
            <p:ph type="sldImg"/>
          </p:nvPr>
        </p:nvSpPr>
        <p:spPr>
          <a:ln>
            <a:solidFill>
              <a:srgbClr val="000000"/>
            </a:solidFill>
            <a:miter/>
          </a:ln>
        </p:spPr>
      </p:sp>
      <p:sp>
        <p:nvSpPr>
          <p:cNvPr id="5122" name="备注占位符 2"/>
          <p:cNvSpPr>
            <a:spLocks noGrp="1"/>
          </p:cNvSpPr>
          <p:nvPr>
            <p:ph type="body"/>
          </p:nvPr>
        </p:nvSpPr>
        <p:spPr>
          <a:noFill/>
          <a:ln>
            <a:noFill/>
          </a:ln>
        </p:spPr>
        <p:txBody>
          <a:bodyPr wrap="square" lIns="91440" tIns="45720" rIns="91440" bIns="45720" anchor="t" anchorCtr="0"/>
          <a:p>
            <a:pPr lvl="0">
              <a:spcBef>
                <a:spcPct val="0"/>
              </a:spcBef>
            </a:pPr>
            <a:r>
              <a:rPr lang="zh-CN" altLang="en-US" dirty="0"/>
              <a:t>封面标题特殊字体为百度简综艺.可以自行下载使用或改为微软雅黑.</a:t>
            </a:r>
            <a:endParaRPr lang="zh-CN" altLang="en-US" dirty="0"/>
          </a:p>
        </p:txBody>
      </p:sp>
      <p:sp>
        <p:nvSpPr>
          <p:cNvPr id="5123" name="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nchorCtr="0"/>
          <a:p>
            <a:pPr lvl="0" indent="0" algn="r"/>
            <a:fld id="{9A0DB2DC-4C9A-4742-B13C-FB6460FD3503}" type="slidenum">
              <a:rPr lang="zh-CN" altLang="en-US" sz="1200" dirty="0"/>
            </a:fld>
            <a:endParaRPr lang="zh-CN"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pPr fontAlgn="auto"/>
            <a:r>
              <a:rPr lang="zh-CN" altLang="en-US" strike="noStrike" noProof="1" smtClean="0">
                <a:sym typeface="+mn-ea"/>
              </a:rPr>
              <a:t>Click here to edit the master title style</a:t>
            </a:r>
            <a:endParaRPr lang="zh-CN" altLang="en-US" strike="noStrike" noProof="1"/>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sym typeface="+mn-ea"/>
              </a:rPr>
              <a:t>Click here to edit the master subtitle style</a:t>
            </a:r>
            <a:endParaRPr lang="zh-CN" altLang="en-US"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13C529C-DDB8-49AC-A154-90DB020AC329}"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pPr fontAlgn="auto"/>
            <a:r>
              <a:rPr lang="zh-CN" altLang="en-US" strike="noStrike" noProof="1" smtClean="0">
                <a:sym typeface="+mn-ea"/>
              </a:rPr>
              <a:t>Click here to edit the master title style</a:t>
            </a:r>
            <a:endParaRPr lang="zh-CN" altLang="en-US" strike="noStrike" noProof="1"/>
          </a:p>
        </p:txBody>
      </p:sp>
      <p:sp>
        <p:nvSpPr>
          <p:cNvPr id="3" name="内容占位符 2"/>
          <p:cNvSpPr>
            <a:spLocks noGrp="1"/>
          </p:cNvSpPr>
          <p:nvPr>
            <p:ph idx="1" hasCustomPrompt="1"/>
          </p:nvPr>
        </p:nvSpPr>
        <p:spPr/>
        <p:txBody>
          <a:bodyPr/>
          <a:lstStyle/>
          <a:p>
            <a:pPr lvl="1" fontAlgn="auto"/>
            <a:r>
              <a:rPr lang="zh-CN" altLang="en-US" sz="2800" strike="noStrike" noProof="1" dirty="0">
                <a:sym typeface="+mn-ea"/>
              </a:rPr>
              <a:t>Click here to edit the master text style</a:t>
            </a:r>
            <a:endParaRPr lang="zh-CN" altLang="en-US" sz="2800" strike="noStrike" noProof="1" dirty="0"/>
          </a:p>
          <a:p>
            <a:pPr lvl="1" fontAlgn="auto"/>
            <a:r>
              <a:rPr lang="zh-CN" altLang="en-US" sz="2800" strike="noStrike" noProof="1" dirty="0">
                <a:sym typeface="+mn-ea"/>
              </a:rPr>
              <a:t>The second level</a:t>
            </a:r>
            <a:endParaRPr lang="zh-CN" altLang="en-US" sz="2800" strike="noStrike" noProof="1" dirty="0"/>
          </a:p>
          <a:p>
            <a:pPr lvl="2" fontAlgn="auto"/>
            <a:r>
              <a:rPr lang="zh-CN" altLang="en-US" sz="2800" strike="noStrike" noProof="1" dirty="0">
                <a:sym typeface="+mn-ea"/>
              </a:rPr>
              <a:t>The third level</a:t>
            </a:r>
            <a:endParaRPr lang="zh-CN" altLang="en-US" sz="2800" strike="noStrike" noProof="1" dirty="0"/>
          </a:p>
          <a:p>
            <a:pPr lvl="3" fontAlgn="auto"/>
            <a:r>
              <a:rPr lang="zh-CN" altLang="en-US" sz="2800" strike="noStrike" noProof="1" dirty="0">
                <a:sym typeface="+mn-ea"/>
              </a:rPr>
              <a:t>The fourth level</a:t>
            </a:r>
            <a:endParaRPr lang="zh-CN" altLang="en-US" sz="2800" strike="noStrike" noProof="1" dirty="0"/>
          </a:p>
          <a:p>
            <a:pPr lvl="4" fontAlgn="auto"/>
            <a:r>
              <a:rPr lang="zh-CN" altLang="en-US" sz="2800" strike="noStrike" noProof="1" dirty="0">
                <a:sym typeface="+mn-ea"/>
              </a:rPr>
              <a:t>Fifth level</a:t>
            </a:r>
            <a:endParaRPr lang="zh-CN" altLang="en-US"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13C529C-DDB8-49AC-A154-90DB020AC329}"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0302F"/>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a:t>Click here to edit the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1" indent="-228600"/>
            <a:r>
              <a:rPr lang="zh-CN" altLang="en-US" dirty="0"/>
              <a:t>Click here to edit the master text style</a:t>
            </a:r>
            <a:endParaRPr lang="zh-CN" altLang="en-US" dirty="0"/>
          </a:p>
          <a:p>
            <a:pPr lvl="1" indent="-228600"/>
            <a:r>
              <a:rPr lang="zh-CN" altLang="en-US" dirty="0"/>
              <a:t>The second level</a:t>
            </a:r>
            <a:endParaRPr lang="zh-CN" altLang="en-US" dirty="0"/>
          </a:p>
          <a:p>
            <a:pPr lvl="2" indent="-228600"/>
            <a:r>
              <a:rPr lang="zh-CN" altLang="en-US" dirty="0"/>
              <a:t>The third level</a:t>
            </a:r>
            <a:endParaRPr lang="zh-CN" altLang="en-US" dirty="0"/>
          </a:p>
          <a:p>
            <a:pPr lvl="3" indent="-228600"/>
            <a:r>
              <a:rPr lang="zh-CN" altLang="en-US" dirty="0"/>
              <a:t>The fourth level</a:t>
            </a:r>
            <a:endParaRPr lang="zh-CN" altLang="en-US" dirty="0"/>
          </a:p>
          <a:p>
            <a:pPr lvl="4" indent="-228600"/>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113C529C-DDB8-49AC-A154-90DB020AC329}"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6419850"/>
            <a:ext cx="12192000" cy="438150"/>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098" name="文本框 7"/>
          <p:cNvSpPr txBox="1"/>
          <p:nvPr/>
        </p:nvSpPr>
        <p:spPr>
          <a:xfrm>
            <a:off x="4514850" y="4481513"/>
            <a:ext cx="3082925" cy="398780"/>
          </a:xfrm>
          <a:prstGeom prst="rect">
            <a:avLst/>
          </a:prstGeom>
          <a:noFill/>
          <a:ln w="9525">
            <a:noFill/>
          </a:ln>
        </p:spPr>
        <p:txBody>
          <a:bodyPr anchor="t" anchorCtr="0">
            <a:spAutoFit/>
          </a:bodyPr>
          <a:p>
            <a:pPr algn="dist"/>
            <a:r>
              <a:rPr lang="en-US" altLang="zh-CN" sz="2000" dirty="0">
                <a:solidFill>
                  <a:schemeClr val="bg1"/>
                </a:solidFill>
                <a:latin typeface="Arial" panose="020B0604020202020204" pitchFamily="34" charset="0"/>
                <a:ea typeface="SimSun" panose="02010600030101010101" pitchFamily="2" charset="-122"/>
              </a:rPr>
              <a:t>Anmol khari</a:t>
            </a:r>
            <a:endParaRPr lang="zh-CN" altLang="en-US" sz="2000" dirty="0">
              <a:solidFill>
                <a:schemeClr val="bg1"/>
              </a:solidFill>
              <a:latin typeface="Arial" panose="020B0604020202020204" pitchFamily="34" charset="0"/>
              <a:ea typeface="Arial" panose="020B0604020202020204" pitchFamily="34" charset="0"/>
            </a:endParaRPr>
          </a:p>
        </p:txBody>
      </p:sp>
      <p:sp>
        <p:nvSpPr>
          <p:cNvPr id="4099" name="文本框 25"/>
          <p:cNvSpPr txBox="1"/>
          <p:nvPr/>
        </p:nvSpPr>
        <p:spPr>
          <a:xfrm>
            <a:off x="3765550" y="4029075"/>
            <a:ext cx="4660900" cy="337185"/>
          </a:xfrm>
          <a:prstGeom prst="rect">
            <a:avLst/>
          </a:prstGeom>
          <a:solidFill>
            <a:srgbClr val="3EB198"/>
          </a:solidFill>
          <a:ln w="9525">
            <a:noFill/>
          </a:ln>
        </p:spPr>
        <p:txBody>
          <a:bodyPr anchor="t" anchorCtr="0">
            <a:spAutoFit/>
          </a:bodyPr>
          <a:p>
            <a:pPr algn="dist"/>
            <a:r>
              <a:rPr lang="en-US" altLang="zh-CN" sz="1600" b="1" dirty="0">
                <a:solidFill>
                  <a:schemeClr val="bg1"/>
                </a:solidFill>
                <a:latin typeface="Microsoft YaHei" panose="020B0503020204020204" pitchFamily="34" charset="-122"/>
                <a:ea typeface="Microsoft YaHei" panose="020B0503020204020204" pitchFamily="34" charset="-122"/>
              </a:rPr>
              <a:t>Manage Shop’s Offer,Products</a:t>
            </a:r>
            <a:endParaRPr lang="en-US" altLang="zh-CN" sz="1600" b="1" dirty="0">
              <a:solidFill>
                <a:schemeClr val="bg1"/>
              </a:solidFill>
              <a:latin typeface="Microsoft YaHei" panose="020B0503020204020204" pitchFamily="34" charset="-122"/>
              <a:ea typeface="Microsoft YaHei" panose="020B0503020204020204" pitchFamily="34" charset="-122"/>
            </a:endParaRPr>
          </a:p>
        </p:txBody>
      </p:sp>
      <p:sp>
        <p:nvSpPr>
          <p:cNvPr id="4100" name="文本框 4"/>
          <p:cNvSpPr txBox="1"/>
          <p:nvPr/>
        </p:nvSpPr>
        <p:spPr>
          <a:xfrm>
            <a:off x="2008188" y="2507615"/>
            <a:ext cx="8175625" cy="829945"/>
          </a:xfrm>
          <a:prstGeom prst="rect">
            <a:avLst/>
          </a:prstGeom>
          <a:noFill/>
          <a:ln w="9525">
            <a:noFill/>
          </a:ln>
        </p:spPr>
        <p:txBody>
          <a:bodyPr wrap="none" anchor="t" anchorCtr="0">
            <a:spAutoFit/>
          </a:bodyPr>
          <a:p>
            <a:pPr algn="l"/>
            <a:r>
              <a:rPr lang="en-US" altLang="zh-CN" sz="4800" b="1" dirty="0">
                <a:solidFill>
                  <a:schemeClr val="bg1"/>
                </a:solidFill>
                <a:latin typeface="Arial" panose="020B0604020202020204" pitchFamily="34" charset="0"/>
                <a:ea typeface="SimSun" panose="02010600030101010101" pitchFamily="2" charset="-122"/>
              </a:rPr>
              <a:t>Super Mall Web Application</a:t>
            </a:r>
            <a:endParaRPr lang="en-US" altLang="zh-CN" sz="4800" b="1" dirty="0">
              <a:solidFill>
                <a:schemeClr val="bg1"/>
              </a:solidFill>
              <a:latin typeface="Arial" panose="020B0604020202020204" pitchFamily="34" charset="0"/>
              <a:ea typeface="SimSun"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descr="Screenshot (971)"/>
          <p:cNvPicPr>
            <a:picLocks noChangeAspect="1"/>
          </p:cNvPicPr>
          <p:nvPr>
            <p:ph idx="1"/>
          </p:nvPr>
        </p:nvPicPr>
        <p:blipFill>
          <a:blip r:embed="rId1"/>
          <a:srcRect t="11090" r="1748" b="6931"/>
          <a:stretch>
            <a:fillRect/>
          </a:stretch>
        </p:blipFill>
        <p:spPr>
          <a:xfrm>
            <a:off x="1002030" y="1447800"/>
            <a:ext cx="10532745" cy="49104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descr="Screenshot (972)"/>
          <p:cNvPicPr>
            <a:picLocks noChangeAspect="1"/>
          </p:cNvPicPr>
          <p:nvPr>
            <p:ph idx="1"/>
          </p:nvPr>
        </p:nvPicPr>
        <p:blipFill>
          <a:blip r:embed="rId1"/>
          <a:srcRect t="10039" b="6581"/>
          <a:stretch>
            <a:fillRect/>
          </a:stretch>
        </p:blipFill>
        <p:spPr>
          <a:xfrm>
            <a:off x="807720" y="1597660"/>
            <a:ext cx="10408920" cy="47612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9" name="Content Placeholder 8" descr="Screenshot (973)"/>
          <p:cNvPicPr>
            <a:picLocks noChangeAspect="1"/>
          </p:cNvPicPr>
          <p:nvPr>
            <p:ph idx="1"/>
          </p:nvPr>
        </p:nvPicPr>
        <p:blipFill>
          <a:blip r:embed="rId1"/>
          <a:srcRect t="9354" b="6931"/>
          <a:stretch>
            <a:fillRect/>
          </a:stretch>
        </p:blipFill>
        <p:spPr>
          <a:xfrm>
            <a:off x="944245" y="1629410"/>
            <a:ext cx="10454005" cy="49206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1265"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1268" name="文本框 8"/>
          <p:cNvSpPr txBox="1"/>
          <p:nvPr/>
        </p:nvSpPr>
        <p:spPr>
          <a:xfrm>
            <a:off x="1176338" y="454025"/>
            <a:ext cx="2193290" cy="583565"/>
          </a:xfrm>
          <a:prstGeom prst="rect">
            <a:avLst/>
          </a:prstGeom>
          <a:noFill/>
          <a:ln w="9525">
            <a:noFill/>
          </a:ln>
        </p:spPr>
        <p:txBody>
          <a:bodyPr wrap="none" anchor="t" anchorCtr="0">
            <a:spAutoFit/>
          </a:bodyPr>
          <a:p>
            <a:r>
              <a:rPr lang="en-US" altLang="zh-CN" sz="3200" dirty="0">
                <a:solidFill>
                  <a:schemeClr val="bg1"/>
                </a:solidFill>
                <a:latin typeface="Arial" panose="020B0604020202020204" pitchFamily="34" charset="0"/>
                <a:ea typeface="SimSun" panose="02010600030101010101" pitchFamily="2" charset="-122"/>
              </a:rPr>
              <a:t>Conclusion</a:t>
            </a:r>
            <a:endParaRPr lang="en-US" altLang="zh-CN" sz="3200" dirty="0">
              <a:solidFill>
                <a:schemeClr val="bg1"/>
              </a:solidFill>
              <a:latin typeface="Arial" panose="020B0604020202020204" pitchFamily="34" charset="0"/>
              <a:ea typeface="SimSun" panose="02010600030101010101" pitchFamily="2" charset="-122"/>
            </a:endParaRPr>
          </a:p>
        </p:txBody>
      </p:sp>
      <p:sp>
        <p:nvSpPr>
          <p:cNvPr id="8" name="Oval 9"/>
          <p:cNvSpPr/>
          <p:nvPr/>
        </p:nvSpPr>
        <p:spPr>
          <a:xfrm>
            <a:off x="6356350" y="1957388"/>
            <a:ext cx="3760788" cy="3760788"/>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0" name="Oval 10"/>
          <p:cNvSpPr/>
          <p:nvPr/>
        </p:nvSpPr>
        <p:spPr>
          <a:xfrm>
            <a:off x="8591550" y="3444875"/>
            <a:ext cx="2743200" cy="274161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1" name="Oval 15"/>
          <p:cNvSpPr/>
          <p:nvPr/>
        </p:nvSpPr>
        <p:spPr>
          <a:xfrm>
            <a:off x="6356350" y="1957388"/>
            <a:ext cx="3760788" cy="3760788"/>
          </a:xfrm>
          <a:prstGeom prst="ellipse">
            <a:avLst/>
          </a:prstGeom>
          <a:solidFill>
            <a:srgbClr val="2B7D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2" name="Oval 16"/>
          <p:cNvSpPr/>
          <p:nvPr/>
        </p:nvSpPr>
        <p:spPr>
          <a:xfrm>
            <a:off x="8591550" y="3444875"/>
            <a:ext cx="2743200" cy="2741613"/>
          </a:xfrm>
          <a:prstGeom prst="ellips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3" name="Oval 17"/>
          <p:cNvSpPr/>
          <p:nvPr/>
        </p:nvSpPr>
        <p:spPr>
          <a:xfrm>
            <a:off x="10044113" y="2017713"/>
            <a:ext cx="1393825" cy="1393825"/>
          </a:xfrm>
          <a:prstGeom prst="ellips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4" name="Oval 18"/>
          <p:cNvSpPr/>
          <p:nvPr/>
        </p:nvSpPr>
        <p:spPr>
          <a:xfrm>
            <a:off x="6989763" y="5138738"/>
            <a:ext cx="865188" cy="866775"/>
          </a:xfrm>
          <a:prstGeom prst="ellips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5" name="Oval 19"/>
          <p:cNvSpPr/>
          <p:nvPr/>
        </p:nvSpPr>
        <p:spPr>
          <a:xfrm>
            <a:off x="5657850" y="700088"/>
            <a:ext cx="2997200" cy="2997200"/>
          </a:xfrm>
          <a:prstGeom prst="ellipse">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mn-lt"/>
              <a:ea typeface="+mn-ea"/>
              <a:cs typeface="+mn-cs"/>
            </a:endParaRPr>
          </a:p>
        </p:txBody>
      </p:sp>
      <p:sp>
        <p:nvSpPr>
          <p:cNvPr id="11278" name="矩形 20"/>
          <p:cNvSpPr/>
          <p:nvPr/>
        </p:nvSpPr>
        <p:spPr>
          <a:xfrm>
            <a:off x="1176655" y="1037590"/>
            <a:ext cx="3643313" cy="5253990"/>
          </a:xfrm>
          <a:prstGeom prst="rect">
            <a:avLst/>
          </a:prstGeom>
          <a:noFill/>
          <a:ln w="9525">
            <a:noFill/>
          </a:ln>
        </p:spPr>
        <p:txBody>
          <a:bodyPr wrap="square" lIns="0" tIns="0" rIns="0" bIns="0" anchor="t" anchorCtr="0">
            <a:spAutoFit/>
          </a:bodyPr>
          <a:p>
            <a:pPr algn="just" defTabSz="1216025">
              <a:lnSpc>
                <a:spcPct val="120000"/>
              </a:lnSpc>
              <a:spcBef>
                <a:spcPct val="20000"/>
              </a:spcBef>
            </a:pPr>
            <a:r>
              <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In conclusion, the Super Mall Web Application is a powerful tool for both shoppers and mall owners. With its user-friendly interface, fast performance, and secure login system, it provides a seamless shopping experience that is second to none.</a:t>
            </a:r>
            <a:endPar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pPr>
            <a:r>
              <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Additionally, the application's modular design and use of RESTful APIs make it highly scalable and adaptable to meet the needs of any mall or shopping center. And with its robust security features, including bcrypt and jsonwebtoken, shoppers can rest assured that their personal information is safe and secure.</a:t>
            </a:r>
            <a:endPar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pPr>
            <a:r>
              <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So whether you're a shopper looking for the ultimate shopping experience or a mall owner looking to take your business to the next level, the Super Mall Web Application is the perfect solution for you.</a:t>
            </a:r>
            <a:endParaRPr sz="1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矩形 9"/>
          <p:cNvSpPr/>
          <p:nvPr/>
        </p:nvSpPr>
        <p:spPr>
          <a:xfrm>
            <a:off x="0" y="2786063"/>
            <a:ext cx="2960688" cy="652463"/>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任意多边形 20"/>
          <p:cNvSpPr/>
          <p:nvPr/>
        </p:nvSpPr>
        <p:spPr>
          <a:xfrm>
            <a:off x="8331200" y="3411538"/>
            <a:ext cx="3860800" cy="1233488"/>
          </a:xfrm>
          <a:custGeom>
            <a:avLst/>
            <a:gdLst>
              <a:gd name="connsiteX0" fmla="*/ 1422400 w 3759200"/>
              <a:gd name="connsiteY0" fmla="*/ 0 h 1799772"/>
              <a:gd name="connsiteX1" fmla="*/ 3759200 w 3759200"/>
              <a:gd name="connsiteY1" fmla="*/ 0 h 1799772"/>
              <a:gd name="connsiteX2" fmla="*/ 3759200 w 3759200"/>
              <a:gd name="connsiteY2" fmla="*/ 899886 h 1799772"/>
              <a:gd name="connsiteX3" fmla="*/ 2336800 w 3759200"/>
              <a:gd name="connsiteY3" fmla="*/ 899886 h 1799772"/>
              <a:gd name="connsiteX4" fmla="*/ 2336800 w 3759200"/>
              <a:gd name="connsiteY4" fmla="*/ 1799772 h 1799772"/>
              <a:gd name="connsiteX5" fmla="*/ 0 w 3759200"/>
              <a:gd name="connsiteY5" fmla="*/ 1799772 h 1799772"/>
              <a:gd name="connsiteX6" fmla="*/ 0 w 3759200"/>
              <a:gd name="connsiteY6" fmla="*/ 899886 h 1799772"/>
              <a:gd name="connsiteX7" fmla="*/ 1422400 w 3759200"/>
              <a:gd name="connsiteY7" fmla="*/ 899886 h 1799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59200" h="1799772">
                <a:moveTo>
                  <a:pt x="1422400" y="0"/>
                </a:moveTo>
                <a:lnTo>
                  <a:pt x="3759200" y="0"/>
                </a:lnTo>
                <a:lnTo>
                  <a:pt x="3759200" y="899886"/>
                </a:lnTo>
                <a:lnTo>
                  <a:pt x="2336800" y="899886"/>
                </a:lnTo>
                <a:lnTo>
                  <a:pt x="2336800" y="1799772"/>
                </a:lnTo>
                <a:lnTo>
                  <a:pt x="0" y="1799772"/>
                </a:lnTo>
                <a:lnTo>
                  <a:pt x="0" y="899886"/>
                </a:lnTo>
                <a:lnTo>
                  <a:pt x="1422400" y="899886"/>
                </a:lnTo>
                <a:close/>
              </a:path>
            </a:pathLst>
          </a:cu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9699" name="文本框 11"/>
          <p:cNvSpPr txBox="1"/>
          <p:nvPr/>
        </p:nvSpPr>
        <p:spPr>
          <a:xfrm>
            <a:off x="3446463" y="2633663"/>
            <a:ext cx="4414837" cy="1322387"/>
          </a:xfrm>
          <a:prstGeom prst="rect">
            <a:avLst/>
          </a:prstGeom>
          <a:noFill/>
          <a:ln w="9525">
            <a:noFill/>
          </a:ln>
        </p:spPr>
        <p:txBody>
          <a:bodyPr wrap="none" anchor="t" anchorCtr="0">
            <a:spAutoFit/>
          </a:bodyPr>
          <a:p>
            <a:r>
              <a:rPr lang="en-US" altLang="zh-CN" sz="8000" b="1" dirty="0">
                <a:solidFill>
                  <a:schemeClr val="bg1"/>
                </a:solidFill>
                <a:latin typeface="Arial" panose="020B0604020202020204" pitchFamily="34" charset="0"/>
                <a:ea typeface="SimSun" panose="02010600030101010101" pitchFamily="2" charset="-122"/>
              </a:rPr>
              <a:t>THANKS</a:t>
            </a:r>
            <a:endParaRPr lang="zh-CN" altLang="en-US" sz="8000" b="1" dirty="0">
              <a:solidFill>
                <a:schemeClr val="bg1"/>
              </a:solidFill>
              <a:latin typeface="Arial" panose="020B0604020202020204" pitchFamily="34" charset="0"/>
              <a:ea typeface="Arial" panose="020B0604020202020204" pitchFamily="34" charset="0"/>
            </a:endParaRPr>
          </a:p>
        </p:txBody>
      </p:sp>
      <p:sp>
        <p:nvSpPr>
          <p:cNvPr id="16" name="矩形 15"/>
          <p:cNvSpPr/>
          <p:nvPr/>
        </p:nvSpPr>
        <p:spPr>
          <a:xfrm>
            <a:off x="0" y="2786063"/>
            <a:ext cx="2960688" cy="349250"/>
          </a:xfrm>
          <a:prstGeom prst="rect">
            <a:avLst/>
          </a:prstGeom>
          <a:solidFill>
            <a:srgbClr val="30302F">
              <a:alpha val="4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5"/>
          <p:cNvSpPr/>
          <p:nvPr/>
        </p:nvSpPr>
        <p:spPr>
          <a:xfrm>
            <a:off x="8331200" y="4340225"/>
            <a:ext cx="2438400" cy="304800"/>
          </a:xfrm>
          <a:prstGeom prst="rect">
            <a:avLst/>
          </a:prstGeom>
          <a:solidFill>
            <a:srgbClr val="30302F">
              <a:alpha val="4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6"/>
          <p:cNvSpPr/>
          <p:nvPr/>
        </p:nvSpPr>
        <p:spPr>
          <a:xfrm>
            <a:off x="9550400" y="3403600"/>
            <a:ext cx="2641600" cy="268288"/>
          </a:xfrm>
          <a:prstGeom prst="rect">
            <a:avLst/>
          </a:prstGeom>
          <a:solidFill>
            <a:srgbClr val="30302F">
              <a:alpha val="4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1376680" cy="368300"/>
          </a:xfrm>
          <a:prstGeom prst="rect">
            <a:avLst/>
          </a:prstGeom>
          <a:noFill/>
          <a:ln w="9525">
            <a:noFill/>
          </a:ln>
        </p:spPr>
        <p:txBody>
          <a:bodyPr wrap="none" anchor="t" anchorCtr="0">
            <a:spAutoFit/>
          </a:bodyPr>
          <a:p>
            <a:r>
              <a:rPr lang="en-US" altLang="zh-CN" dirty="0">
                <a:solidFill>
                  <a:schemeClr val="bg1"/>
                </a:solidFill>
                <a:latin typeface="Arial" panose="020B0604020202020204" pitchFamily="34" charset="0"/>
                <a:ea typeface="SimSun" panose="02010600030101010101" pitchFamily="2" charset="-122"/>
              </a:rPr>
              <a:t>Introduction</a:t>
            </a:r>
            <a:endParaRPr lang="zh-CN" altLang="en-US" dirty="0">
              <a:solidFill>
                <a:schemeClr val="bg1"/>
              </a:solidFill>
              <a:latin typeface="Arial" panose="020B0604020202020204" pitchFamily="34" charset="0"/>
              <a:ea typeface="Arial" panose="020B0604020202020204" pitchFamily="34" charset="0"/>
            </a:endParaRPr>
          </a:p>
        </p:txBody>
      </p:sp>
      <p:sp>
        <p:nvSpPr>
          <p:cNvPr id="8205" name="TextBox 13"/>
          <p:cNvSpPr txBox="1"/>
          <p:nvPr/>
        </p:nvSpPr>
        <p:spPr>
          <a:xfrm>
            <a:off x="1002030" y="1107440"/>
            <a:ext cx="3917950" cy="5041265"/>
          </a:xfrm>
          <a:prstGeom prst="rect">
            <a:avLst/>
          </a:prstGeom>
          <a:noFill/>
          <a:ln w="9525">
            <a:noFill/>
          </a:ln>
        </p:spPr>
        <p:txBody>
          <a:bodyPr wrap="square" lIns="0" tIns="0" rIns="0" bIns="0" anchor="t" anchorCtr="0">
            <a:spAutoFit/>
          </a:bodyPr>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Super Mall Web Application functions as an independent platform that connects merchants and users. It integrates with databases to store product information, user data, and transaction details, ensuring a seamless interaction and efficient transaction processing.</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Today, we'll be taking a deep dive into the world of online shopping and exploring the amazing features of the Super Mall Web Application. From its user-friendly interface to its secure login system, we'll show you how this application can revolutionize your shopping experience. So sit back, relax, and get ready to explore the future of online shopping!</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7" name="Content Placeholder 6" descr="e-commerce-website-page-background-vector-25124626"/>
          <p:cNvPicPr>
            <a:picLocks noChangeAspect="1"/>
          </p:cNvPicPr>
          <p:nvPr>
            <p:ph idx="1"/>
          </p:nvPr>
        </p:nvPicPr>
        <p:blipFill>
          <a:blip r:embed="rId1"/>
          <a:srcRect l="42359" t="21327" r="8629" b="26382"/>
          <a:stretch>
            <a:fillRect/>
          </a:stretch>
        </p:blipFill>
        <p:spPr>
          <a:xfrm>
            <a:off x="5306060" y="1191895"/>
            <a:ext cx="6409690" cy="48717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1135380" cy="368300"/>
          </a:xfrm>
          <a:prstGeom prst="rect">
            <a:avLst/>
          </a:prstGeom>
          <a:noFill/>
          <a:ln w="9525">
            <a:noFill/>
          </a:ln>
        </p:spPr>
        <p:txBody>
          <a:bodyPr wrap="none" anchor="t" anchorCtr="0">
            <a:spAutoFit/>
          </a:bodyPr>
          <a:p>
            <a:r>
              <a:rPr lang="en-US" altLang="zh-CN" dirty="0">
                <a:solidFill>
                  <a:schemeClr val="bg1"/>
                </a:solidFill>
                <a:latin typeface="Arial" panose="020B0604020202020204" pitchFamily="34" charset="0"/>
                <a:ea typeface="SimSun" panose="02010600030101010101" pitchFamily="2" charset="-122"/>
              </a:rPr>
              <a:t>Objective</a:t>
            </a:r>
            <a:endParaRPr lang="zh-CN" altLang="en-US" dirty="0">
              <a:solidFill>
                <a:schemeClr val="bg1"/>
              </a:solidFill>
              <a:latin typeface="Arial" panose="020B0604020202020204" pitchFamily="34" charset="0"/>
              <a:ea typeface="Arial" panose="020B0604020202020204" pitchFamily="34" charset="0"/>
            </a:endParaRPr>
          </a:p>
        </p:txBody>
      </p:sp>
      <p:sp>
        <p:nvSpPr>
          <p:cNvPr id="8205" name="TextBox 13"/>
          <p:cNvSpPr txBox="1"/>
          <p:nvPr/>
        </p:nvSpPr>
        <p:spPr>
          <a:xfrm>
            <a:off x="1002030" y="1107440"/>
            <a:ext cx="3917950" cy="5650230"/>
          </a:xfrm>
          <a:prstGeom prst="rect">
            <a:avLst/>
          </a:prstGeom>
          <a:noFill/>
          <a:ln w="9525">
            <a:noFill/>
          </a:ln>
        </p:spPr>
        <p:txBody>
          <a:bodyPr wrap="square" lIns="0" tIns="0" rIns="0" bIns="0" anchor="t" anchorCtr="0">
            <a:spAutoFit/>
          </a:bodyPr>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objective of this presentation is to provide an in-depth understanding of the Super Mall Web Application. We will cover the technologies used, key features, architecture, and challenges faced during development.</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By the end of this presentation, you will have a clear idea of what makes the Super Mall Web Application unique and why it's worth exploring further.</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Rural towns often struggle to reach a wider customer base for their commodities. the SuperMall Web Application aims to address this problem by providing a platform wheremerchants can advertise and sell their products to a global audience, expanding their reachand improving business prospects.</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7" name="Content Placeholder 6" descr="e-commerce-website-page-background-vector-25124626"/>
          <p:cNvPicPr>
            <a:picLocks noChangeAspect="1"/>
          </p:cNvPicPr>
          <p:nvPr>
            <p:ph idx="1"/>
          </p:nvPr>
        </p:nvPicPr>
        <p:blipFill>
          <a:blip r:embed="rId1"/>
          <a:srcRect l="42359" t="21327" r="8629" b="26382"/>
          <a:stretch>
            <a:fillRect/>
          </a:stretch>
        </p:blipFill>
        <p:spPr>
          <a:xfrm>
            <a:off x="5306060" y="1191895"/>
            <a:ext cx="6409690" cy="48717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3533140" cy="521970"/>
          </a:xfrm>
          <a:prstGeom prst="rect">
            <a:avLst/>
          </a:prstGeom>
          <a:noFill/>
          <a:ln w="9525">
            <a:noFill/>
          </a:ln>
        </p:spPr>
        <p:txBody>
          <a:bodyPr wrap="none" anchor="t" anchorCtr="0">
            <a:spAutoFit/>
          </a:bodyPr>
          <a:p>
            <a:r>
              <a:rPr lang="en-US" altLang="zh-CN" sz="2800" b="1" dirty="0">
                <a:solidFill>
                  <a:schemeClr val="bg1"/>
                </a:solidFill>
                <a:latin typeface="Arial" panose="020B0604020202020204" pitchFamily="34" charset="0"/>
                <a:ea typeface="SimSun" panose="02010600030101010101" pitchFamily="2" charset="-122"/>
              </a:rPr>
              <a:t>Technologies Used:</a:t>
            </a:r>
            <a:endParaRPr lang="en-US" altLang="zh-CN" sz="2800" b="1" dirty="0">
              <a:solidFill>
                <a:schemeClr val="bg1"/>
              </a:solidFill>
              <a:latin typeface="Arial" panose="020B0604020202020204" pitchFamily="34" charset="0"/>
              <a:ea typeface="SimSun" panose="02010600030101010101" pitchFamily="2" charset="-122"/>
            </a:endParaRPr>
          </a:p>
        </p:txBody>
      </p:sp>
      <p:sp>
        <p:nvSpPr>
          <p:cNvPr id="8205" name="TextBox 13"/>
          <p:cNvSpPr txBox="1"/>
          <p:nvPr/>
        </p:nvSpPr>
        <p:spPr>
          <a:xfrm>
            <a:off x="1002030" y="1484630"/>
            <a:ext cx="10058400" cy="5148580"/>
          </a:xfrm>
          <a:prstGeom prst="rect">
            <a:avLst/>
          </a:prstGeom>
          <a:noFill/>
          <a:ln w="9525">
            <a:noFill/>
          </a:ln>
        </p:spPr>
        <p:txBody>
          <a:bodyPr wrap="square" lIns="0" tIns="0" rIns="0" bIns="0" anchor="t" anchorCtr="0">
            <a:spAutoFit/>
          </a:bodyPr>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1. MongoDb </a:t>
            </a:r>
            <a:endPar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MongoDB is a NoSQL database that provides a flexible and scalable way to store and</a:t>
            </a:r>
            <a:r>
              <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 </a:t>
            </a: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retrieve data. It uses a document-based model, allowing developers to store data in JSON-like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documents. MongoDB is well-suited for handling large volumes of data and provides powerful</a:t>
            </a:r>
            <a:r>
              <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 </a:t>
            </a: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querying and indexing capabilities.</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2.Node.js</a:t>
            </a: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Express is a minimalist web application framework for Node.js. It provides a set of tools</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and features that simplify the development of web applications, such as routing, middleware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support, and handling HTTP requests and responses. Express is lightweight and flexible,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allowing developers to build robust APIs and server-side functionality</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3" name="Content Placeholder 2" descr="mongo"/>
          <p:cNvPicPr>
            <a:picLocks noChangeAspect="1"/>
          </p:cNvPicPr>
          <p:nvPr>
            <p:ph idx="1"/>
          </p:nvPr>
        </p:nvPicPr>
        <p:blipFill>
          <a:blip r:embed="rId1"/>
          <a:stretch>
            <a:fillRect/>
          </a:stretch>
        </p:blipFill>
        <p:spPr>
          <a:xfrm>
            <a:off x="2697480" y="1484630"/>
            <a:ext cx="2012315" cy="350520"/>
          </a:xfrm>
          <a:prstGeom prst="rect">
            <a:avLst/>
          </a:prstGeom>
        </p:spPr>
      </p:pic>
      <p:pic>
        <p:nvPicPr>
          <p:cNvPr id="8" name="Picture 7" descr="node"/>
          <p:cNvPicPr>
            <a:picLocks noChangeAspect="1"/>
          </p:cNvPicPr>
          <p:nvPr/>
        </p:nvPicPr>
        <p:blipFill>
          <a:blip r:embed="rId2"/>
          <a:srcRect l="7954" t="16323" r="10399" b="18797"/>
          <a:stretch>
            <a:fillRect/>
          </a:stretch>
        </p:blipFill>
        <p:spPr>
          <a:xfrm>
            <a:off x="2266950" y="3338195"/>
            <a:ext cx="2014220" cy="11988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3533140" cy="521970"/>
          </a:xfrm>
          <a:prstGeom prst="rect">
            <a:avLst/>
          </a:prstGeom>
          <a:noFill/>
          <a:ln w="9525">
            <a:noFill/>
          </a:ln>
        </p:spPr>
        <p:txBody>
          <a:bodyPr wrap="none" anchor="t" anchorCtr="0">
            <a:spAutoFit/>
          </a:bodyPr>
          <a:p>
            <a:r>
              <a:rPr lang="en-US" altLang="zh-CN" sz="2800" b="1" dirty="0">
                <a:solidFill>
                  <a:schemeClr val="bg1"/>
                </a:solidFill>
                <a:latin typeface="Arial" panose="020B0604020202020204" pitchFamily="34" charset="0"/>
                <a:ea typeface="SimSun" panose="02010600030101010101" pitchFamily="2" charset="-122"/>
              </a:rPr>
              <a:t>Technologies Used:</a:t>
            </a:r>
            <a:endParaRPr lang="en-US" altLang="zh-CN" sz="2800" b="1" dirty="0">
              <a:solidFill>
                <a:schemeClr val="bg1"/>
              </a:solidFill>
              <a:latin typeface="Arial" panose="020B0604020202020204" pitchFamily="34" charset="0"/>
              <a:ea typeface="SimSun" panose="02010600030101010101" pitchFamily="2" charset="-122"/>
            </a:endParaRPr>
          </a:p>
        </p:txBody>
      </p:sp>
      <p:sp>
        <p:nvSpPr>
          <p:cNvPr id="8205" name="TextBox 13"/>
          <p:cNvSpPr txBox="1"/>
          <p:nvPr/>
        </p:nvSpPr>
        <p:spPr>
          <a:xfrm>
            <a:off x="1002030" y="1484630"/>
            <a:ext cx="10058400" cy="4539615"/>
          </a:xfrm>
          <a:prstGeom prst="rect">
            <a:avLst/>
          </a:prstGeom>
          <a:noFill/>
          <a:ln w="9525">
            <a:noFill/>
          </a:ln>
        </p:spPr>
        <p:txBody>
          <a:bodyPr wrap="square" lIns="0" tIns="0" rIns="0" bIns="0" anchor="t" anchorCtr="0">
            <a:spAutoFit/>
          </a:bodyPr>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3. Express.js </a:t>
            </a: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Express is a minimalist web application framework for Node.js. It provides a set of tools</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and features that simplify the development of web applications, such as routing, middleware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support, and handling HTTP requests and responses. Express is lightweight and flexible,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allowing developers to build robust APIs and server-side functionality.</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4.HTML </a:t>
            </a: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HyperText Markup Language or HTML is the standard markup language for documents designed to be displayed in a web browser. It defines the meaning and structure of web content</a:t>
            </a:r>
            <a:r>
              <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a:t>
            </a:r>
            <a:endPar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5" name="Content Placeholder 4" descr="express"/>
          <p:cNvPicPr>
            <a:picLocks noChangeAspect="1"/>
          </p:cNvPicPr>
          <p:nvPr>
            <p:ph idx="1"/>
          </p:nvPr>
        </p:nvPicPr>
        <p:blipFill>
          <a:blip r:embed="rId1"/>
          <a:srcRect l="27759" t="15587" r="25499" b="50188"/>
          <a:stretch>
            <a:fillRect/>
          </a:stretch>
        </p:blipFill>
        <p:spPr>
          <a:xfrm>
            <a:off x="2486025" y="1362710"/>
            <a:ext cx="1576070" cy="462915"/>
          </a:xfrm>
          <a:prstGeom prst="rect">
            <a:avLst/>
          </a:prstGeom>
        </p:spPr>
      </p:pic>
      <p:pic>
        <p:nvPicPr>
          <p:cNvPr id="9" name="Picture 8" descr="outputhtml"/>
          <p:cNvPicPr>
            <a:picLocks noChangeAspect="1"/>
          </p:cNvPicPr>
          <p:nvPr/>
        </p:nvPicPr>
        <p:blipFill>
          <a:blip r:embed="rId2"/>
          <a:stretch>
            <a:fillRect/>
          </a:stretch>
        </p:blipFill>
        <p:spPr>
          <a:xfrm>
            <a:off x="2320290" y="3650615"/>
            <a:ext cx="1245235" cy="11696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3533140" cy="521970"/>
          </a:xfrm>
          <a:prstGeom prst="rect">
            <a:avLst/>
          </a:prstGeom>
          <a:noFill/>
          <a:ln w="9525">
            <a:noFill/>
          </a:ln>
        </p:spPr>
        <p:txBody>
          <a:bodyPr wrap="none" anchor="t" anchorCtr="0">
            <a:spAutoFit/>
          </a:bodyPr>
          <a:p>
            <a:r>
              <a:rPr lang="en-US" altLang="zh-CN" sz="2800" b="1" dirty="0">
                <a:solidFill>
                  <a:schemeClr val="bg1"/>
                </a:solidFill>
                <a:latin typeface="Arial" panose="020B0604020202020204" pitchFamily="34" charset="0"/>
                <a:ea typeface="SimSun" panose="02010600030101010101" pitchFamily="2" charset="-122"/>
              </a:rPr>
              <a:t>Technologies Used:</a:t>
            </a:r>
            <a:endParaRPr lang="en-US" altLang="zh-CN" sz="2800" b="1" dirty="0">
              <a:solidFill>
                <a:schemeClr val="bg1"/>
              </a:solidFill>
              <a:latin typeface="Arial" panose="020B0604020202020204" pitchFamily="34" charset="0"/>
              <a:ea typeface="SimSun" panose="02010600030101010101" pitchFamily="2" charset="-122"/>
            </a:endParaRPr>
          </a:p>
        </p:txBody>
      </p:sp>
      <p:sp>
        <p:nvSpPr>
          <p:cNvPr id="8205" name="TextBox 13"/>
          <p:cNvSpPr txBox="1"/>
          <p:nvPr/>
        </p:nvSpPr>
        <p:spPr>
          <a:xfrm>
            <a:off x="1002030" y="1484630"/>
            <a:ext cx="10058400" cy="4373880"/>
          </a:xfrm>
          <a:prstGeom prst="rect">
            <a:avLst/>
          </a:prstGeom>
          <a:noFill/>
          <a:ln w="9525">
            <a:noFill/>
          </a:ln>
        </p:spPr>
        <p:txBody>
          <a:bodyPr wrap="square" lIns="0" tIns="0" rIns="0" bIns="0" anchor="t" anchorCtr="0">
            <a:spAutoFit/>
          </a:bodyPr>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3. CSS </a:t>
            </a: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CSS stands for Cascading Style Sheets. It is a style sheet language which is used to describe the look and formatting of a document written in markup language. It provides an additional feature to HTML. It is generally used with HTML to change the style of web pages and user interfaces.</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4.JavaScript </a:t>
            </a: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endParaRPr lang="en-US" sz="18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algn="just" defTabSz="1216025">
              <a:spcBef>
                <a:spcPct val="20000"/>
              </a:spcBef>
            </a:pPr>
            <a:r>
              <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JavaScript is a scripting language that enables you to create dynamically updating content, control multimedia, animate images, and pretty much everything else. (Okay, not everything, but it is amazing what you can achieve with a few lines of JavaScript code.)</a:t>
            </a:r>
            <a:endParaRPr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10" name="Content Placeholder 9" descr="outputcss"/>
          <p:cNvPicPr>
            <a:picLocks noChangeAspect="1"/>
          </p:cNvPicPr>
          <p:nvPr>
            <p:ph idx="1"/>
          </p:nvPr>
        </p:nvPicPr>
        <p:blipFill>
          <a:blip r:embed="rId1"/>
          <a:srcRect l="26127" t="17210" r="26988"/>
          <a:stretch>
            <a:fillRect/>
          </a:stretch>
        </p:blipFill>
        <p:spPr>
          <a:xfrm>
            <a:off x="2320290" y="975995"/>
            <a:ext cx="1074420" cy="1273810"/>
          </a:xfrm>
          <a:prstGeom prst="rect">
            <a:avLst/>
          </a:prstGeom>
        </p:spPr>
      </p:pic>
      <p:pic>
        <p:nvPicPr>
          <p:cNvPr id="12" name="Picture 11" descr="ja"/>
          <p:cNvPicPr>
            <a:picLocks noChangeAspect="1"/>
          </p:cNvPicPr>
          <p:nvPr/>
        </p:nvPicPr>
        <p:blipFill>
          <a:blip r:embed="rId2"/>
          <a:srcRect t="10578" b="8444"/>
          <a:stretch>
            <a:fillRect/>
          </a:stretch>
        </p:blipFill>
        <p:spPr>
          <a:xfrm>
            <a:off x="2506345" y="3669665"/>
            <a:ext cx="1313815" cy="10636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2393950" cy="521970"/>
          </a:xfrm>
          <a:prstGeom prst="rect">
            <a:avLst/>
          </a:prstGeom>
          <a:noFill/>
          <a:ln w="9525">
            <a:noFill/>
          </a:ln>
        </p:spPr>
        <p:txBody>
          <a:bodyPr wrap="none" anchor="t" anchorCtr="0">
            <a:spAutoFit/>
          </a:bodyPr>
          <a:p>
            <a:r>
              <a:rPr lang="en-US" altLang="zh-CN" sz="2800" b="1" dirty="0">
                <a:solidFill>
                  <a:schemeClr val="bg1"/>
                </a:solidFill>
                <a:latin typeface="Arial" panose="020B0604020202020204" pitchFamily="34" charset="0"/>
                <a:ea typeface="SimSun" panose="02010600030101010101" pitchFamily="2" charset="-122"/>
              </a:rPr>
              <a:t>Architecture:</a:t>
            </a:r>
            <a:endParaRPr lang="en-US" altLang="zh-CN" sz="2800" b="1" dirty="0">
              <a:solidFill>
                <a:schemeClr val="bg1"/>
              </a:solidFill>
              <a:latin typeface="Arial" panose="020B0604020202020204" pitchFamily="34" charset="0"/>
              <a:ea typeface="SimSun" panose="02010600030101010101" pitchFamily="2" charset="-122"/>
            </a:endParaRPr>
          </a:p>
        </p:txBody>
      </p:sp>
      <p:pic>
        <p:nvPicPr>
          <p:cNvPr id="5" name="Content Placeholder 4" descr="Screenshot (943)"/>
          <p:cNvPicPr>
            <a:picLocks noChangeAspect="1"/>
          </p:cNvPicPr>
          <p:nvPr>
            <p:ph idx="1"/>
          </p:nvPr>
        </p:nvPicPr>
        <p:blipFill>
          <a:blip r:embed="rId1"/>
          <a:srcRect l="32950" t="8668" r="26707" b="15949"/>
          <a:stretch>
            <a:fillRect/>
          </a:stretch>
        </p:blipFill>
        <p:spPr>
          <a:xfrm>
            <a:off x="1562735" y="975995"/>
            <a:ext cx="9504045" cy="55219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197" name="文本框 8"/>
          <p:cNvSpPr txBox="1"/>
          <p:nvPr/>
        </p:nvSpPr>
        <p:spPr>
          <a:xfrm>
            <a:off x="1176338" y="454025"/>
            <a:ext cx="4271010" cy="521970"/>
          </a:xfrm>
          <a:prstGeom prst="rect">
            <a:avLst/>
          </a:prstGeom>
          <a:noFill/>
          <a:ln w="9525">
            <a:noFill/>
          </a:ln>
        </p:spPr>
        <p:txBody>
          <a:bodyPr wrap="none" anchor="t" anchorCtr="0">
            <a:spAutoFit/>
          </a:bodyPr>
          <a:p>
            <a:r>
              <a:rPr lang="en-US" altLang="zh-CN" sz="2800" b="1" dirty="0">
                <a:solidFill>
                  <a:schemeClr val="bg1"/>
                </a:solidFill>
                <a:latin typeface="Arial" panose="020B0604020202020204" pitchFamily="34" charset="0"/>
                <a:ea typeface="SimSun" panose="02010600030101010101" pitchFamily="2" charset="-122"/>
              </a:rPr>
              <a:t>Software Requirements:</a:t>
            </a:r>
            <a:endParaRPr lang="en-US" altLang="zh-CN" sz="2800" b="1" dirty="0">
              <a:solidFill>
                <a:schemeClr val="bg1"/>
              </a:solidFill>
              <a:latin typeface="Arial" panose="020B0604020202020204" pitchFamily="34" charset="0"/>
              <a:ea typeface="SimSun" panose="02010600030101010101" pitchFamily="2" charset="-122"/>
            </a:endParaRPr>
          </a:p>
        </p:txBody>
      </p:sp>
      <p:sp>
        <p:nvSpPr>
          <p:cNvPr id="2" name="Content Placeholder 1"/>
          <p:cNvSpPr/>
          <p:nvPr>
            <p:ph idx="1"/>
          </p:nvPr>
        </p:nvSpPr>
        <p:spPr>
          <a:xfrm>
            <a:off x="1002030" y="975995"/>
            <a:ext cx="10515600" cy="5392420"/>
          </a:xfrm>
        </p:spPr>
        <p:txBody>
          <a:bodyPr/>
          <a:p>
            <a:r>
              <a:rPr lang="en-US">
                <a:solidFill>
                  <a:schemeClr val="bg1">
                    <a:lumMod val="75000"/>
                  </a:schemeClr>
                </a:solidFill>
              </a:rPr>
              <a:t>Operating System:                   Windows 7 &amp; above</a:t>
            </a:r>
            <a:endParaRPr lang="en-US">
              <a:solidFill>
                <a:schemeClr val="bg1">
                  <a:lumMod val="75000"/>
                </a:schemeClr>
              </a:solidFill>
            </a:endParaRPr>
          </a:p>
          <a:p>
            <a:r>
              <a:rPr lang="en-US">
                <a:solidFill>
                  <a:schemeClr val="bg1">
                    <a:lumMod val="75000"/>
                  </a:schemeClr>
                </a:solidFill>
              </a:rPr>
              <a:t>Coding Language:                     JavaScript, HTML, CSS</a:t>
            </a:r>
            <a:endParaRPr lang="en-US">
              <a:solidFill>
                <a:schemeClr val="bg1">
                  <a:lumMod val="75000"/>
                </a:schemeClr>
              </a:solidFill>
            </a:endParaRPr>
          </a:p>
          <a:p>
            <a:r>
              <a:rPr lang="en-US">
                <a:solidFill>
                  <a:schemeClr val="bg1">
                    <a:lumMod val="75000"/>
                  </a:schemeClr>
                </a:solidFill>
              </a:rPr>
              <a:t>Database:                                   MongoDB</a:t>
            </a:r>
            <a:endParaRPr lang="en-US">
              <a:solidFill>
                <a:schemeClr val="bg1">
                  <a:lumMod val="75000"/>
                </a:schemeClr>
              </a:solidFill>
            </a:endParaRPr>
          </a:p>
          <a:p>
            <a:r>
              <a:rPr lang="en-US">
                <a:solidFill>
                  <a:schemeClr val="bg1">
                    <a:lumMod val="75000"/>
                  </a:schemeClr>
                </a:solidFill>
              </a:rPr>
              <a:t>Back End:                                    Express.js(Node.js)</a:t>
            </a:r>
            <a:endParaRPr lang="en-US">
              <a:solidFill>
                <a:schemeClr val="bg1">
                  <a:lumMod val="75000"/>
                </a:schemeClr>
              </a:solidFill>
            </a:endParaRPr>
          </a:p>
          <a:p>
            <a:r>
              <a:rPr lang="en-US">
                <a:solidFill>
                  <a:schemeClr val="bg1">
                    <a:lumMod val="75000"/>
                  </a:schemeClr>
                </a:solidFill>
              </a:rPr>
              <a:t>IDE:                                               Visual Studio Code</a:t>
            </a:r>
            <a:endParaRPr lang="en-US">
              <a:highlight>
                <a:srgbClr val="C0C0C0"/>
              </a:highlight>
            </a:endParaRPr>
          </a:p>
          <a:p>
            <a:pPr>
              <a:buNone/>
            </a:pPr>
            <a:r>
              <a:rPr lang="en-US" altLang="zh-CN" b="1" dirty="0">
                <a:solidFill>
                  <a:schemeClr val="bg1"/>
                </a:solidFill>
                <a:latin typeface="Arial" panose="020B0604020202020204" pitchFamily="34" charset="0"/>
                <a:ea typeface="SimSun" panose="02010600030101010101" pitchFamily="2" charset="-122"/>
                <a:sym typeface="+mn-ea"/>
              </a:rPr>
              <a:t>Hardware Requirements:</a:t>
            </a:r>
            <a:endParaRPr lang="en-US" altLang="zh-CN" b="1" dirty="0">
              <a:solidFill>
                <a:schemeClr val="bg1"/>
              </a:solidFill>
              <a:latin typeface="Arial" panose="020B0604020202020204" pitchFamily="34" charset="0"/>
              <a:ea typeface="SimSun" panose="02010600030101010101" pitchFamily="2" charset="-122"/>
              <a:sym typeface="+mn-ea"/>
            </a:endParaRPr>
          </a:p>
          <a:p>
            <a:r>
              <a:rPr lang="en-US">
                <a:solidFill>
                  <a:schemeClr val="bg1">
                    <a:lumMod val="75000"/>
                  </a:schemeClr>
                </a:solidFill>
                <a:sym typeface="+mn-ea"/>
              </a:rPr>
              <a:t>Processor:                                   i3 or above</a:t>
            </a:r>
            <a:endParaRPr lang="en-US">
              <a:solidFill>
                <a:schemeClr val="bg1">
                  <a:lumMod val="75000"/>
                </a:schemeClr>
              </a:solidFill>
              <a:sym typeface="+mn-ea"/>
            </a:endParaRPr>
          </a:p>
          <a:p>
            <a:r>
              <a:rPr lang="en-US">
                <a:solidFill>
                  <a:schemeClr val="bg1">
                    <a:lumMod val="75000"/>
                  </a:schemeClr>
                </a:solidFill>
                <a:sym typeface="+mn-ea"/>
              </a:rPr>
              <a:t>Ram:                                              512MB</a:t>
            </a:r>
            <a:endParaRPr lang="en-US">
              <a:solidFill>
                <a:schemeClr val="bg1">
                  <a:lumMod val="75000"/>
                </a:schemeClr>
              </a:solidFill>
              <a:sym typeface="+mn-ea"/>
            </a:endParaRPr>
          </a:p>
          <a:p>
            <a:r>
              <a:rPr lang="en-US">
                <a:solidFill>
                  <a:schemeClr val="bg1">
                    <a:lumMod val="75000"/>
                  </a:schemeClr>
                </a:solidFill>
                <a:sym typeface="+mn-ea"/>
              </a:rPr>
              <a:t>Hard Disk:                                     20GB+</a:t>
            </a:r>
            <a:endParaRPr lang="en-US">
              <a:solidFill>
                <a:schemeClr val="bg1">
                  <a:lumMod val="75000"/>
                </a:schemeClr>
              </a:solidFill>
              <a:sym typeface="+mn-ea"/>
            </a:endParaRPr>
          </a:p>
          <a:p>
            <a:r>
              <a:rPr lang="en-US">
                <a:solidFill>
                  <a:schemeClr val="bg1">
                    <a:lumMod val="75000"/>
                  </a:schemeClr>
                </a:solidFill>
                <a:sym typeface="+mn-ea"/>
              </a:rPr>
              <a:t>Processor Speed:                         2ghz+</a:t>
            </a:r>
            <a:endParaRPr lang="en-US" altLang="zh-CN" b="1" dirty="0">
              <a:solidFill>
                <a:schemeClr val="bg1"/>
              </a:solidFill>
              <a:latin typeface="Arial" panose="020B0604020202020204" pitchFamily="34" charset="0"/>
              <a:ea typeface="SimSun" panose="02010600030101010101" pitchFamily="2" charset="-122"/>
            </a:endParaRPr>
          </a:p>
          <a:p>
            <a:pPr>
              <a:buNone/>
            </a:pPr>
            <a:endParaRPr lang="en-US"/>
          </a:p>
          <a:p>
            <a:pPr marL="0" indent="0">
              <a:buNone/>
            </a:pPr>
            <a:endParaRPr lang="en-US"/>
          </a:p>
          <a:p>
            <a:pPr marL="0" indent="0">
              <a:buNone/>
            </a:pPr>
            <a:r>
              <a:rPr lang="en-US"/>
              <a:t> </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194" name="组合 6"/>
          <p:cNvGrpSpPr/>
          <p:nvPr/>
        </p:nvGrpSpPr>
        <p:grpSpPr>
          <a:xfrm>
            <a:off x="0" y="377825"/>
            <a:ext cx="1001713" cy="522288"/>
            <a:chOff x="0" y="377371"/>
            <a:chExt cx="1988458" cy="522515"/>
          </a:xfrm>
        </p:grpSpPr>
        <p:sp>
          <p:nvSpPr>
            <p:cNvPr id="4" name="矩形 3"/>
            <p:cNvSpPr/>
            <p:nvPr/>
          </p:nvSpPr>
          <p:spPr>
            <a:xfrm>
              <a:off x="0" y="377371"/>
              <a:ext cx="1988458" cy="522514"/>
            </a:xfrm>
            <a:prstGeom prst="rect">
              <a:avLst/>
            </a:prstGeom>
            <a:solidFill>
              <a:srgbClr val="3EB1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a:off x="0" y="377372"/>
              <a:ext cx="1988458" cy="522514"/>
            </a:xfrm>
            <a:prstGeom prst="rtTriangle">
              <a:avLst/>
            </a:prstGeom>
            <a:solidFill>
              <a:srgbClr val="30302F">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7" name="Content Placeholder 6" descr="Screenshot (970)"/>
          <p:cNvPicPr>
            <a:picLocks noChangeAspect="1"/>
          </p:cNvPicPr>
          <p:nvPr>
            <p:ph idx="1"/>
          </p:nvPr>
        </p:nvPicPr>
        <p:blipFill>
          <a:blip r:embed="rId1"/>
          <a:srcRect t="9354" b="6245"/>
          <a:stretch>
            <a:fillRect/>
          </a:stretch>
        </p:blipFill>
        <p:spPr>
          <a:xfrm>
            <a:off x="902970" y="1187450"/>
            <a:ext cx="10385425" cy="492887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4515</Words>
  <Application>WPS Presentation</Application>
  <PresentationFormat/>
  <Paragraphs>89</Paragraphs>
  <Slides>14</Slides>
  <Notes>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SimSun</vt:lpstr>
      <vt:lpstr>Wingdings</vt:lpstr>
      <vt:lpstr>Calibri</vt:lpstr>
      <vt:lpstr>Microsoft YaHei</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DELL</cp:lastModifiedBy>
  <cp:revision>33</cp:revision>
  <dcterms:created xsi:type="dcterms:W3CDTF">2015-07-07T12:57:00Z</dcterms:created>
  <dcterms:modified xsi:type="dcterms:W3CDTF">2023-07-19T11:06:38Z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1033-11.2.0.11219</vt:lpwstr>
  </property>
  <property fmtid="{D5CDD505-2E9C-101B-9397-08002B2CF9AE}" pid="3" name="ICV">
    <vt:lpwstr>F8776B0D29394253812F0C1C5E1A6963</vt:lpwstr>
  </property>
</Properties>
</file>

<file path=docProps/thumbnail.jpeg>
</file>